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75213" cy="42803763"/>
  <p:notesSz cx="42741850" cy="31943675"/>
  <p:defaultTextStyle>
    <a:defPPr>
      <a:defRPr lang="en-US"/>
    </a:defPPr>
    <a:lvl1pPr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1pPr>
    <a:lvl2pPr marL="441884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2pPr>
    <a:lvl3pPr marL="883768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3pPr>
    <a:lvl4pPr marL="1325651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4pPr>
    <a:lvl5pPr marL="1767535" algn="r" rtl="1" fontAlgn="base">
      <a:spcBef>
        <a:spcPct val="0"/>
      </a:spcBef>
      <a:spcAft>
        <a:spcPct val="0"/>
      </a:spcAft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5pPr>
    <a:lvl6pPr marL="2209419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6pPr>
    <a:lvl7pPr marL="2651303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7pPr>
    <a:lvl8pPr marL="3093187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8pPr>
    <a:lvl9pPr marL="3535070" algn="r" defTabSz="883768" rtl="1" eaLnBrk="1" latinLnBrk="0" hangingPunct="1">
      <a:defRPr sz="4446" b="1" kern="1200">
        <a:solidFill>
          <a:srgbClr val="003399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3482" userDrawn="1">
          <p15:clr>
            <a:srgbClr val="A4A3A4"/>
          </p15:clr>
        </p15:guide>
        <p15:guide id="2" pos="9536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tinger" initials="s" lastIdx="22" clrIdx="0">
    <p:extLst>
      <p:ext uri="{19B8F6BF-5375-455C-9EA6-DF929625EA0E}">
        <p15:presenceInfo xmlns:p15="http://schemas.microsoft.com/office/powerpoint/2012/main" userId="sting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0432FF"/>
    <a:srgbClr val="2C5D98"/>
    <a:srgbClr val="CFE4FE"/>
    <a:srgbClr val="F5FFE6"/>
    <a:srgbClr val="00FE2A"/>
    <a:srgbClr val="3A7CCB"/>
    <a:srgbClr val="4A7EBB"/>
    <a:srgbClr val="3C7BC7"/>
    <a:srgbClr val="98B9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5463" autoAdjust="0"/>
    <p:restoredTop sz="99637" autoAdjust="0"/>
  </p:normalViewPr>
  <p:slideViewPr>
    <p:cSldViewPr>
      <p:cViewPr>
        <p:scale>
          <a:sx n="57" d="100"/>
          <a:sy n="57" d="100"/>
        </p:scale>
        <p:origin x="-3048" y="-9864"/>
      </p:cViewPr>
      <p:guideLst>
        <p:guide orient="horz" pos="13482"/>
        <p:guide pos="95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commentAuthors" Target="commentAuthors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140164EA-C4F4-4051-8E57-4895D8A88AA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1332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24207788" y="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331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7130713" y="2398713"/>
            <a:ext cx="8472487" cy="11977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4273550" y="15178088"/>
            <a:ext cx="34202688" cy="1436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30340300"/>
            <a:ext cx="18519775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algn="l"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24207788" y="30340300"/>
            <a:ext cx="18527712" cy="1595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41446" tIns="220715" rIns="441446" bIns="220715" numCol="1" anchor="b" anchorCtr="0" compatLnSpc="1">
            <a:prstTxWarp prst="textNoShape">
              <a:avLst/>
            </a:prstTxWarp>
          </a:bodyPr>
          <a:lstStyle>
            <a:lvl1pPr defTabSz="4416425" rtl="0" eaLnBrk="0" hangingPunct="0">
              <a:defRPr sz="650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2CC74214-9B06-4678-84F1-C99924AD2E3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4110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41884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883768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25651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767535" algn="l" rtl="0" eaLnBrk="0" fontAlgn="base" hangingPunct="0">
      <a:spcBef>
        <a:spcPct val="30000"/>
      </a:spcBef>
      <a:spcAft>
        <a:spcPct val="0"/>
      </a:spcAft>
      <a:defRPr sz="116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09419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6pPr>
    <a:lvl7pPr marL="2651303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7pPr>
    <a:lvl8pPr marL="3093187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8pPr>
    <a:lvl9pPr marL="3535070" algn="l" defTabSz="883768" rtl="0" eaLnBrk="1" latinLnBrk="0" hangingPunct="1">
      <a:defRPr sz="116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790" y="13297540"/>
            <a:ext cx="25733634" cy="917380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1579" y="24254836"/>
            <a:ext cx="21192056" cy="10939998"/>
          </a:xfrm>
        </p:spPr>
        <p:txBody>
          <a:bodyPr/>
          <a:lstStyle>
            <a:lvl1pPr marL="0" indent="0" algn="ctr">
              <a:buNone/>
              <a:defRPr/>
            </a:lvl1pPr>
            <a:lvl2pPr marL="427162" indent="0" algn="ctr">
              <a:buNone/>
              <a:defRPr/>
            </a:lvl2pPr>
            <a:lvl3pPr marL="854324" indent="0" algn="ctr">
              <a:buNone/>
              <a:defRPr/>
            </a:lvl3pPr>
            <a:lvl4pPr marL="1281486" indent="0" algn="ctr">
              <a:buNone/>
              <a:defRPr/>
            </a:lvl4pPr>
            <a:lvl5pPr marL="1708648" indent="0" algn="ctr">
              <a:buNone/>
              <a:defRPr/>
            </a:lvl5pPr>
            <a:lvl6pPr marL="2135810" indent="0" algn="ctr">
              <a:buNone/>
              <a:defRPr/>
            </a:lvl6pPr>
            <a:lvl7pPr marL="2562972" indent="0" algn="ctr">
              <a:buNone/>
              <a:defRPr/>
            </a:lvl7pPr>
            <a:lvl8pPr marL="2990134" indent="0" algn="ctr">
              <a:buNone/>
              <a:defRPr/>
            </a:lvl8pPr>
            <a:lvl9pPr marL="3417296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005F5D-DDFF-4009-A8D0-0BE3804E9EA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4A764F3-D646-4175-80D0-8964BED73187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1570274" y="3806037"/>
            <a:ext cx="6429700" cy="3424175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76722" y="3806037"/>
            <a:ext cx="19151164" cy="3424175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C981A8-33AD-4B19-8B2C-05F77DB4950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E0E82F4-15B9-4FA3-9360-93462D0EA91C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30" y="27505697"/>
            <a:ext cx="25735118" cy="8500673"/>
          </a:xfrm>
        </p:spPr>
        <p:txBody>
          <a:bodyPr anchor="t"/>
          <a:lstStyle>
            <a:lvl1pPr algn="l">
              <a:defRPr sz="3737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30" y="18141587"/>
            <a:ext cx="25735118" cy="9364110"/>
          </a:xfrm>
        </p:spPr>
        <p:txBody>
          <a:bodyPr anchor="b"/>
          <a:lstStyle>
            <a:lvl1pPr marL="0" indent="0">
              <a:buNone/>
              <a:defRPr sz="1869"/>
            </a:lvl1pPr>
            <a:lvl2pPr marL="427162" indent="0">
              <a:buNone/>
              <a:defRPr sz="1682"/>
            </a:lvl2pPr>
            <a:lvl3pPr marL="854324" indent="0">
              <a:buNone/>
              <a:defRPr sz="1495"/>
            </a:lvl3pPr>
            <a:lvl4pPr marL="1281486" indent="0">
              <a:buNone/>
              <a:defRPr sz="1308"/>
            </a:lvl4pPr>
            <a:lvl5pPr marL="1708648" indent="0">
              <a:buNone/>
              <a:defRPr sz="1308"/>
            </a:lvl5pPr>
            <a:lvl6pPr marL="2135810" indent="0">
              <a:buNone/>
              <a:defRPr sz="1308"/>
            </a:lvl6pPr>
            <a:lvl7pPr marL="2562972" indent="0">
              <a:buNone/>
              <a:defRPr sz="1308"/>
            </a:lvl7pPr>
            <a:lvl8pPr marL="2990134" indent="0">
              <a:buNone/>
              <a:defRPr sz="1308"/>
            </a:lvl8pPr>
            <a:lvl9pPr marL="3417296" indent="0">
              <a:buNone/>
              <a:defRPr sz="130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C75BD-C16A-4118-B9B8-FCBE38EC3242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276723" y="12336593"/>
            <a:ext cx="12789690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208800" y="12336593"/>
            <a:ext cx="12791174" cy="25711196"/>
          </a:xfrm>
        </p:spPr>
        <p:txBody>
          <a:bodyPr/>
          <a:lstStyle>
            <a:lvl1pPr>
              <a:defRPr sz="2616"/>
            </a:lvl1pPr>
            <a:lvl2pPr>
              <a:defRPr sz="2242"/>
            </a:lvl2pPr>
            <a:lvl3pPr>
              <a:defRPr sz="1869"/>
            </a:lvl3pPr>
            <a:lvl4pPr>
              <a:defRPr sz="1682"/>
            </a:lvl4pPr>
            <a:lvl5pPr>
              <a:defRPr sz="1682"/>
            </a:lvl5pPr>
            <a:lvl6pPr>
              <a:defRPr sz="1682"/>
            </a:lvl6pPr>
            <a:lvl7pPr>
              <a:defRPr sz="1682"/>
            </a:lvl7pPr>
            <a:lvl8pPr>
              <a:defRPr sz="1682"/>
            </a:lvl8pPr>
            <a:lvl9pPr>
              <a:defRPr sz="168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99B68F-326E-4B46-9F1D-A4FF9EF7DFB1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5" y="1714289"/>
            <a:ext cx="27246505" cy="7133961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4355" y="9581149"/>
            <a:ext cx="13375557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4355" y="13574343"/>
            <a:ext cx="13375557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9370" y="9581149"/>
            <a:ext cx="13381490" cy="3993194"/>
          </a:xfrm>
        </p:spPr>
        <p:txBody>
          <a:bodyPr anchor="b"/>
          <a:lstStyle>
            <a:lvl1pPr marL="0" indent="0">
              <a:buNone/>
              <a:defRPr sz="2242" b="1"/>
            </a:lvl1pPr>
            <a:lvl2pPr marL="427162" indent="0">
              <a:buNone/>
              <a:defRPr sz="1869" b="1"/>
            </a:lvl2pPr>
            <a:lvl3pPr marL="854324" indent="0">
              <a:buNone/>
              <a:defRPr sz="1682" b="1"/>
            </a:lvl3pPr>
            <a:lvl4pPr marL="1281486" indent="0">
              <a:buNone/>
              <a:defRPr sz="1495" b="1"/>
            </a:lvl4pPr>
            <a:lvl5pPr marL="1708648" indent="0">
              <a:buNone/>
              <a:defRPr sz="1495" b="1"/>
            </a:lvl5pPr>
            <a:lvl6pPr marL="2135810" indent="0">
              <a:buNone/>
              <a:defRPr sz="1495" b="1"/>
            </a:lvl6pPr>
            <a:lvl7pPr marL="2562972" indent="0">
              <a:buNone/>
              <a:defRPr sz="1495" b="1"/>
            </a:lvl7pPr>
            <a:lvl8pPr marL="2990134" indent="0">
              <a:buNone/>
              <a:defRPr sz="1495" b="1"/>
            </a:lvl8pPr>
            <a:lvl9pPr marL="3417296" indent="0">
              <a:buNone/>
              <a:defRPr sz="149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9370" y="13574343"/>
            <a:ext cx="13381490" cy="24662176"/>
          </a:xfrm>
        </p:spPr>
        <p:txBody>
          <a:bodyPr/>
          <a:lstStyle>
            <a:lvl1pPr>
              <a:defRPr sz="2242"/>
            </a:lvl1pPr>
            <a:lvl2pPr>
              <a:defRPr sz="1869"/>
            </a:lvl2pPr>
            <a:lvl3pPr>
              <a:defRPr sz="1682"/>
            </a:lvl3pPr>
            <a:lvl4pPr>
              <a:defRPr sz="1495"/>
            </a:lvl4pPr>
            <a:lvl5pPr>
              <a:defRPr sz="1495"/>
            </a:lvl5pPr>
            <a:lvl6pPr>
              <a:defRPr sz="1495"/>
            </a:lvl6pPr>
            <a:lvl7pPr>
              <a:defRPr sz="1495"/>
            </a:lvl7pPr>
            <a:lvl8pPr>
              <a:defRPr sz="1495"/>
            </a:lvl8pPr>
            <a:lvl9pPr>
              <a:defRPr sz="1495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BEF8003-1674-4DD4-AAA0-1A48AD3067C0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3B44E04-C02F-411D-9CCE-885136C497B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EBBA2-973F-4F65-86F4-ED0DC73D5FB4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4354" y="1704853"/>
            <a:ext cx="9959732" cy="7251917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7473" y="1704853"/>
            <a:ext cx="16923387" cy="36531665"/>
          </a:xfrm>
        </p:spPr>
        <p:txBody>
          <a:bodyPr/>
          <a:lstStyle>
            <a:lvl1pPr>
              <a:defRPr sz="2990"/>
            </a:lvl1pPr>
            <a:lvl2pPr>
              <a:defRPr sz="2616"/>
            </a:lvl2pPr>
            <a:lvl3pPr>
              <a:defRPr sz="2242"/>
            </a:lvl3pPr>
            <a:lvl4pPr>
              <a:defRPr sz="1869"/>
            </a:lvl4pPr>
            <a:lvl5pPr>
              <a:defRPr sz="1869"/>
            </a:lvl5pPr>
            <a:lvl6pPr>
              <a:defRPr sz="1869"/>
            </a:lvl6pPr>
            <a:lvl7pPr>
              <a:defRPr sz="1869"/>
            </a:lvl7pPr>
            <a:lvl8pPr>
              <a:defRPr sz="1869"/>
            </a:lvl8pPr>
            <a:lvl9pPr>
              <a:defRPr sz="186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4354" y="8956770"/>
            <a:ext cx="9959732" cy="29279749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9C8723-949F-493C-9973-384D4813A9FF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4310" y="29962320"/>
            <a:ext cx="18164831" cy="3537098"/>
          </a:xfrm>
        </p:spPr>
        <p:txBody>
          <a:bodyPr anchor="b"/>
          <a:lstStyle>
            <a:lvl1pPr algn="l">
              <a:defRPr sz="1869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4310" y="3824910"/>
            <a:ext cx="18164831" cy="25681315"/>
          </a:xfrm>
        </p:spPr>
        <p:txBody>
          <a:bodyPr/>
          <a:lstStyle>
            <a:lvl1pPr marL="0" indent="0">
              <a:buNone/>
              <a:defRPr sz="2990"/>
            </a:lvl1pPr>
            <a:lvl2pPr marL="427162" indent="0">
              <a:buNone/>
              <a:defRPr sz="2616"/>
            </a:lvl2pPr>
            <a:lvl3pPr marL="854324" indent="0">
              <a:buNone/>
              <a:defRPr sz="2242"/>
            </a:lvl3pPr>
            <a:lvl4pPr marL="1281486" indent="0">
              <a:buNone/>
              <a:defRPr sz="1869"/>
            </a:lvl4pPr>
            <a:lvl5pPr marL="1708648" indent="0">
              <a:buNone/>
              <a:defRPr sz="1869"/>
            </a:lvl5pPr>
            <a:lvl6pPr marL="2135810" indent="0">
              <a:buNone/>
              <a:defRPr sz="1869"/>
            </a:lvl6pPr>
            <a:lvl7pPr marL="2562972" indent="0">
              <a:buNone/>
              <a:defRPr sz="1869"/>
            </a:lvl7pPr>
            <a:lvl8pPr marL="2990134" indent="0">
              <a:buNone/>
              <a:defRPr sz="1869"/>
            </a:lvl8pPr>
            <a:lvl9pPr marL="3417296" indent="0">
              <a:buNone/>
              <a:defRPr sz="1869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4310" y="33499418"/>
            <a:ext cx="18164831" cy="5023340"/>
          </a:xfrm>
        </p:spPr>
        <p:txBody>
          <a:bodyPr/>
          <a:lstStyle>
            <a:lvl1pPr marL="0" indent="0">
              <a:buNone/>
              <a:defRPr sz="1308"/>
            </a:lvl1pPr>
            <a:lvl2pPr marL="427162" indent="0">
              <a:buNone/>
              <a:defRPr sz="1121"/>
            </a:lvl2pPr>
            <a:lvl3pPr marL="854324" indent="0">
              <a:buNone/>
              <a:defRPr sz="934"/>
            </a:lvl3pPr>
            <a:lvl4pPr marL="1281486" indent="0">
              <a:buNone/>
              <a:defRPr sz="841"/>
            </a:lvl4pPr>
            <a:lvl5pPr marL="1708648" indent="0">
              <a:buNone/>
              <a:defRPr sz="841"/>
            </a:lvl5pPr>
            <a:lvl6pPr marL="2135810" indent="0">
              <a:buNone/>
              <a:defRPr sz="841"/>
            </a:lvl6pPr>
            <a:lvl7pPr marL="2562972" indent="0">
              <a:buNone/>
              <a:defRPr sz="841"/>
            </a:lvl7pPr>
            <a:lvl8pPr marL="2990134" indent="0">
              <a:buNone/>
              <a:defRPr sz="841"/>
            </a:lvl8pPr>
            <a:lvl9pPr marL="3417296" indent="0">
              <a:buNone/>
              <a:defRPr sz="84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0EA1AC-921F-4740-ACD1-1CF17E4324E8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276723" y="3806037"/>
            <a:ext cx="25723251" cy="713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2276723" y="12336593"/>
            <a:ext cx="25723251" cy="257111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2276723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l"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0339434" y="39029181"/>
            <a:ext cx="9597829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algn="ctr"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21691897" y="39029181"/>
            <a:ext cx="6308077" cy="2824646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499009" tIns="249507" rIns="499009" bIns="249507" numCol="1" anchor="t" anchorCtr="0" compatLnSpc="1">
            <a:prstTxWarp prst="textNoShape">
              <a:avLst/>
            </a:prstTxWarp>
          </a:bodyPr>
          <a:lstStyle>
            <a:lvl1pPr rtl="0" eaLnBrk="0" hangingPunct="0">
              <a:defRPr sz="6540" b="0">
                <a:solidFill>
                  <a:schemeClr val="tx1"/>
                </a:solidFill>
                <a:latin typeface="Times New Roman" pitchFamily="18" charset="0"/>
                <a:cs typeface="Times New Roman" pitchFamily="18" charset="0"/>
              </a:defRPr>
            </a:lvl1pPr>
          </a:lstStyle>
          <a:p>
            <a:pPr>
              <a:defRPr/>
            </a:pPr>
            <a:fld id="{4E1ACE27-E7B6-46EC-A855-0E5FEAF8F286}" type="slidenum">
              <a:rPr lang="he-IL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+mj-lt"/>
          <a:ea typeface="+mj-ea"/>
          <a:cs typeface="+mj-cs"/>
        </a:defRPr>
      </a:lvl1pPr>
      <a:lvl2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2pPr>
      <a:lvl3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3pPr>
      <a:lvl4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4pPr>
      <a:lvl5pPr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5pPr>
      <a:lvl6pPr marL="427162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6pPr>
      <a:lvl7pPr marL="854324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7pPr>
      <a:lvl8pPr marL="1281486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8pPr>
      <a:lvl9pPr marL="1708648" algn="ctr" defTabSz="4669118" rtl="0" eaLnBrk="0" fontAlgn="base" hangingPunct="0">
        <a:spcBef>
          <a:spcPct val="0"/>
        </a:spcBef>
        <a:spcAft>
          <a:spcPct val="0"/>
        </a:spcAft>
        <a:defRPr sz="22703">
          <a:solidFill>
            <a:schemeClr val="tx2"/>
          </a:solidFill>
          <a:latin typeface="Times New Roman" pitchFamily="18" charset="0"/>
        </a:defRPr>
      </a:lvl9pPr>
    </p:titleStyle>
    <p:bodyStyle>
      <a:lvl1pPr marL="1747211" indent="-174721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5603">
          <a:solidFill>
            <a:schemeClr val="tx1"/>
          </a:solidFill>
          <a:latin typeface="+mn-lt"/>
          <a:ea typeface="+mn-ea"/>
          <a:cs typeface="+mn-cs"/>
        </a:defRPr>
      </a:lvl1pPr>
      <a:lvl2pPr marL="3791062" indent="-1460954" algn="l" defTabSz="4669118" rtl="0" eaLnBrk="0" fontAlgn="base" hangingPunct="0">
        <a:spcBef>
          <a:spcPct val="20000"/>
        </a:spcBef>
        <a:spcAft>
          <a:spcPct val="0"/>
        </a:spcAft>
        <a:buChar char="–"/>
        <a:defRPr sz="14201">
          <a:solidFill>
            <a:schemeClr val="tx1"/>
          </a:solidFill>
          <a:latin typeface="+mn-lt"/>
        </a:defRPr>
      </a:lvl2pPr>
      <a:lvl3pPr marL="5823048" indent="-1153931" algn="l" defTabSz="4669118" rtl="0" eaLnBrk="0" fontAlgn="base" hangingPunct="0">
        <a:spcBef>
          <a:spcPct val="20000"/>
        </a:spcBef>
        <a:spcAft>
          <a:spcPct val="0"/>
        </a:spcAft>
        <a:buChar char="•"/>
        <a:defRPr sz="11772">
          <a:solidFill>
            <a:schemeClr val="tx1"/>
          </a:solidFill>
          <a:latin typeface="+mn-lt"/>
        </a:defRPr>
      </a:lvl3pPr>
      <a:lvl4pPr marL="8162057" indent="-1179145" algn="l" defTabSz="4669118" rtl="0" eaLnBrk="0" fontAlgn="base" hangingPunct="0">
        <a:spcBef>
          <a:spcPct val="20000"/>
        </a:spcBef>
        <a:spcAft>
          <a:spcPct val="0"/>
        </a:spcAft>
        <a:buChar char="–"/>
        <a:defRPr sz="9997">
          <a:solidFill>
            <a:schemeClr val="tx1"/>
          </a:solidFill>
          <a:latin typeface="+mn-lt"/>
        </a:defRPr>
      </a:lvl4pPr>
      <a:lvl5pPr marL="10481784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5pPr>
      <a:lvl6pPr marL="10908946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6pPr>
      <a:lvl7pPr marL="11336108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7pPr>
      <a:lvl8pPr marL="11763270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8pPr>
      <a:lvl9pPr marL="12190432" indent="-1159863" algn="l" defTabSz="4669118" rtl="0" eaLnBrk="0" fontAlgn="base" hangingPunct="0">
        <a:spcBef>
          <a:spcPct val="20000"/>
        </a:spcBef>
        <a:spcAft>
          <a:spcPct val="0"/>
        </a:spcAft>
        <a:buChar char="»"/>
        <a:defRPr sz="9997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1pPr>
      <a:lvl2pPr marL="42716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2pPr>
      <a:lvl3pPr marL="85432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3pPr>
      <a:lvl4pPr marL="128148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4pPr>
      <a:lvl5pPr marL="1708648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5pPr>
      <a:lvl6pPr marL="2135810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6pPr>
      <a:lvl7pPr marL="2562972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7pPr>
      <a:lvl8pPr marL="2990134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8pPr>
      <a:lvl9pPr marL="3417296" algn="l" defTabSz="854324" rtl="0" eaLnBrk="1" latinLnBrk="0" hangingPunct="1">
        <a:defRPr sz="168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image" Target="../media/image16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hyperlink" Target="https://github.com/liyakeselman/Spinning_Top_Hardware_Part_1" TargetMode="External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 bwMode="auto">
          <a:xfrm>
            <a:off x="-116715" y="7572645"/>
            <a:ext cx="30418121" cy="35231118"/>
          </a:xfrm>
          <a:prstGeom prst="rect">
            <a:avLst/>
          </a:prstGeom>
          <a:solidFill>
            <a:srgbClr val="000066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1042988" rtl="1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4600" b="1" i="0" u="none" strike="noStrike" cap="none" normalizeH="0" baseline="0">
              <a:ln>
                <a:noFill/>
              </a:ln>
              <a:solidFill>
                <a:srgbClr val="003399"/>
              </a:solidFill>
              <a:effectLst/>
              <a:latin typeface="Arial" charset="0"/>
            </a:endParaRPr>
          </a:p>
        </p:txBody>
      </p:sp>
      <p:sp>
        <p:nvSpPr>
          <p:cNvPr id="3" name="Rectangle 2"/>
          <p:cNvSpPr/>
          <p:nvPr/>
        </p:nvSpPr>
        <p:spPr bwMode="auto">
          <a:xfrm>
            <a:off x="0" y="0"/>
            <a:ext cx="30275212" cy="3168129"/>
          </a:xfrm>
          <a:prstGeom prst="rect">
            <a:avLst/>
          </a:prstGeom>
          <a:solidFill>
            <a:srgbClr val="003399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5433" tIns="42716" rIns="85433" bIns="42716" numCol="1" rtlCol="1" anchor="ctr" anchorCtr="0" compatLnSpc="1">
            <a:prstTxWarp prst="textNoShape">
              <a:avLst/>
            </a:prstTxWarp>
          </a:bodyPr>
          <a:lstStyle/>
          <a:p>
            <a:pPr algn="ctr" defTabSz="974464" rtl="0" eaLnBrk="0" fontAlgn="base" hangingPunct="0">
              <a:spcBef>
                <a:spcPct val="0"/>
              </a:spcBef>
              <a:spcAft>
                <a:spcPct val="0"/>
              </a:spcAft>
            </a:pPr>
            <a:endParaRPr lang="he-IL" sz="4298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1" name="Text Box 8"/>
          <p:cNvSpPr txBox="1">
            <a:spLocks noChangeArrowheads="1"/>
          </p:cNvSpPr>
          <p:nvPr/>
        </p:nvSpPr>
        <p:spPr bwMode="auto">
          <a:xfrm>
            <a:off x="-1" y="3191752"/>
            <a:ext cx="30275213" cy="4369116"/>
          </a:xfrm>
          <a:prstGeom prst="rect">
            <a:avLst/>
          </a:prstGeom>
          <a:gradFill flip="none" rotWithShape="1">
            <a:gsLst>
              <a:gs pos="0">
                <a:srgbClr val="0432FF">
                  <a:shade val="30000"/>
                  <a:satMod val="115000"/>
                </a:srgbClr>
              </a:gs>
              <a:gs pos="50000">
                <a:srgbClr val="0432FF">
                  <a:shade val="67500"/>
                  <a:satMod val="115000"/>
                </a:srgbClr>
              </a:gs>
              <a:gs pos="100000">
                <a:srgbClr val="0432FF">
                  <a:shade val="100000"/>
                  <a:satMod val="115000"/>
                </a:srgbClr>
              </a:gs>
            </a:gsLst>
            <a:lin ang="5400000" scaled="1"/>
            <a:tileRect/>
          </a:gradFill>
          <a:ln>
            <a:solidFill>
              <a:schemeClr val="accent1"/>
            </a:solidFill>
          </a:ln>
          <a:effectLst>
            <a:innerShdw blurRad="63500" dist="50800" dir="8100000">
              <a:prstClr val="black">
                <a:alpha val="50000"/>
              </a:prstClr>
            </a:innerShdw>
          </a:effectLst>
        </p:spPr>
        <p:txBody>
          <a:bodyPr anchor="ctr">
            <a:normAutofit/>
          </a:bodyPr>
          <a:lstStyle>
            <a:defPPr>
              <a:defRPr lang="he-IL"/>
            </a:defPPr>
            <a:lvl1pPr defTabSz="4175125" rtl="0">
              <a:defRPr sz="5500" b="1">
                <a:solidFill>
                  <a:schemeClr val="tx2">
                    <a:lumMod val="75000"/>
                  </a:schemeClr>
                </a:solidFill>
                <a:latin typeface="Century Gothic" pitchFamily="34" charset="0"/>
                <a:cs typeface="Tahoma" pitchFamily="34" charset="0"/>
              </a:defRPr>
            </a:lvl1pPr>
          </a:lstStyle>
          <a:p>
            <a:pPr lvl="0" algn="ctr">
              <a:defRPr/>
            </a:pPr>
            <a:r>
              <a:rPr lang="en-US" sz="96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  <a:cs typeface="Times New Roman" panose="02020603050405020304" pitchFamily="18" charset="0"/>
              </a:rPr>
              <a:t>RETHINKING MOTION-  A New Era of Compact Tactile Robotics</a:t>
            </a:r>
          </a:p>
          <a:p>
            <a:pPr algn="ctr" defTabSz="4174876"/>
            <a:r>
              <a:rPr lang="en-US" sz="7200" dirty="0">
                <a:ln w="17780" cmpd="sng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latin typeface="DIN Condensed" pitchFamily="2" charset="0"/>
                <a:cs typeface="Times New Roman" panose="02020603050405020304" pitchFamily="18" charset="0"/>
              </a:rPr>
              <a:t>Keselman Liya &amp; </a:t>
            </a:r>
            <a:r>
              <a:rPr lang="en-US" sz="7200" dirty="0" err="1">
                <a:ln w="17780" cmpd="sng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latin typeface="DIN Condensed" pitchFamily="2" charset="0"/>
                <a:cs typeface="Times New Roman" panose="02020603050405020304" pitchFamily="18" charset="0"/>
              </a:rPr>
              <a:t>Jerushalmi</a:t>
            </a:r>
            <a:r>
              <a:rPr lang="en-US" sz="7200" dirty="0">
                <a:ln w="17780" cmpd="sng">
                  <a:noFill/>
                  <a:prstDash val="solid"/>
                  <a:miter lim="800000"/>
                </a:ln>
                <a:solidFill>
                  <a:schemeClr val="bg1">
                    <a:lumMod val="85000"/>
                  </a:schemeClr>
                </a:solidFill>
                <a:latin typeface="DIN Condensed" pitchFamily="2" charset="0"/>
                <a:cs typeface="Times New Roman" panose="02020603050405020304" pitchFamily="18" charset="0"/>
              </a:rPr>
              <a:t> Iddo , Supervised by: Mizrachi Boaz</a:t>
            </a:r>
            <a:endParaRPr lang="en-US" sz="9600" dirty="0">
              <a:solidFill>
                <a:schemeClr val="bg1">
                  <a:lumMod val="85000"/>
                </a:schemeClr>
              </a:solidFill>
              <a:latin typeface="DIN Condensed" pitchFamily="2" charset="0"/>
              <a:cs typeface="Times New Roman" panose="02020603050405020304" pitchFamily="18" charset="0"/>
            </a:endParaRPr>
          </a:p>
        </p:txBody>
      </p:sp>
      <p:pic>
        <p:nvPicPr>
          <p:cNvPr id="5" name="Picture 2" descr="Technio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1708" y="549085"/>
            <a:ext cx="9834424" cy="1821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7" name="תמונה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10186" y="150717"/>
            <a:ext cx="2188726" cy="2491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-26880925" y="17287081"/>
            <a:ext cx="184731" cy="77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F279CB33-E702-44A2-B1D7-645552DB35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61" y="587185"/>
            <a:ext cx="8490780" cy="1668166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CC79D3D2-93B8-5D40-F329-F177FE63619E}"/>
              </a:ext>
            </a:extLst>
          </p:cNvPr>
          <p:cNvSpPr/>
          <p:nvPr/>
        </p:nvSpPr>
        <p:spPr>
          <a:xfrm>
            <a:off x="5794878" y="7900070"/>
            <a:ext cx="18225593" cy="3411568"/>
          </a:xfrm>
          <a:prstGeom prst="roundRect">
            <a:avLst/>
          </a:prstGeom>
          <a:gradFill flip="none" rotWithShape="1">
            <a:gsLst>
              <a:gs pos="0">
                <a:srgbClr val="0432FF">
                  <a:shade val="30000"/>
                  <a:satMod val="115000"/>
                </a:srgbClr>
              </a:gs>
              <a:gs pos="50000">
                <a:srgbClr val="0432FF">
                  <a:shade val="67500"/>
                  <a:satMod val="115000"/>
                </a:srgbClr>
              </a:gs>
              <a:gs pos="100000">
                <a:srgbClr val="0432FF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273" dirty="0"/>
          </a:p>
        </p:txBody>
      </p:sp>
      <p:sp>
        <p:nvSpPr>
          <p:cNvPr id="208" name="כותרת 1"/>
          <p:cNvSpPr txBox="1">
            <a:spLocks/>
          </p:cNvSpPr>
          <p:nvPr/>
        </p:nvSpPr>
        <p:spPr>
          <a:xfrm>
            <a:off x="5231606" y="7431496"/>
            <a:ext cx="19050000" cy="4369116"/>
          </a:xfrm>
          <a:prstGeom prst="rect">
            <a:avLst/>
          </a:prstGeom>
        </p:spPr>
        <p:txBody>
          <a:bodyPr vert="horz" lIns="64652" tIns="32326" rIns="64652" bIns="32326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Small Body. Massive Potential.</a:t>
            </a:r>
          </a:p>
          <a:p>
            <a:pPr algn="l" rtl="0"/>
            <a:endParaRPr lang="en-US" sz="4000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  <a:p>
            <a:pPr rtl="0"/>
            <a:r>
              <a:rPr lang="en-US" sz="32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What if a dreidel could spin with purpose—powered by WiFi, sensors, and mission control?</a:t>
            </a:r>
          </a:p>
          <a:p>
            <a:pPr algn="l" rtl="0"/>
            <a:endParaRPr lang="en-US" sz="4000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  <a:p>
            <a:pPr rtl="0"/>
            <a:r>
              <a:rPr lang="en-US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Spin. Think. Act. The new language of motion starts here.</a:t>
            </a:r>
            <a:endParaRPr lang="he-IL" sz="4000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</p:txBody>
      </p:sp>
      <p:grpSp>
        <p:nvGrpSpPr>
          <p:cNvPr id="147" name="Group 146">
            <a:extLst>
              <a:ext uri="{FF2B5EF4-FFF2-40B4-BE49-F238E27FC236}">
                <a16:creationId xmlns:a16="http://schemas.microsoft.com/office/drawing/2014/main" id="{5AFF0A9D-B8CD-6C9F-ED76-B1390202BD86}"/>
              </a:ext>
            </a:extLst>
          </p:cNvPr>
          <p:cNvGrpSpPr/>
          <p:nvPr/>
        </p:nvGrpSpPr>
        <p:grpSpPr>
          <a:xfrm>
            <a:off x="1040606" y="12219305"/>
            <a:ext cx="28075198" cy="5394318"/>
            <a:chOff x="1040606" y="12219305"/>
            <a:chExt cx="28075198" cy="5394318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609D64E7-889C-3617-90BC-C79585C50F55}"/>
                </a:ext>
              </a:extLst>
            </p:cNvPr>
            <p:cNvSpPr/>
            <p:nvPr/>
          </p:nvSpPr>
          <p:spPr>
            <a:xfrm>
              <a:off x="1040606" y="12243272"/>
              <a:ext cx="9067164" cy="5253372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18" name="כותרת 1">
              <a:extLst>
                <a:ext uri="{FF2B5EF4-FFF2-40B4-BE49-F238E27FC236}">
                  <a16:creationId xmlns:a16="http://schemas.microsoft.com/office/drawing/2014/main" id="{BAE349DE-3060-8335-2539-1D7D0ABB4E5B}"/>
                </a:ext>
              </a:extLst>
            </p:cNvPr>
            <p:cNvSpPr txBox="1">
              <a:spLocks/>
            </p:cNvSpPr>
            <p:nvPr/>
          </p:nvSpPr>
          <p:spPr>
            <a:xfrm>
              <a:off x="1803371" y="12223008"/>
              <a:ext cx="7243983" cy="1295400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VISION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sp>
          <p:nvSpPr>
            <p:cNvPr id="25" name="כותרת 1">
              <a:extLst>
                <a:ext uri="{FF2B5EF4-FFF2-40B4-BE49-F238E27FC236}">
                  <a16:creationId xmlns:a16="http://schemas.microsoft.com/office/drawing/2014/main" id="{1A9E6D55-FD82-5981-45F0-487D556795B0}"/>
                </a:ext>
              </a:extLst>
            </p:cNvPr>
            <p:cNvSpPr txBox="1">
              <a:spLocks/>
            </p:cNvSpPr>
            <p:nvPr/>
          </p:nvSpPr>
          <p:spPr>
            <a:xfrm>
              <a:off x="1363836" y="13384303"/>
              <a:ext cx="8749298" cy="3984827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Not a toy. A platform.</a:t>
              </a:r>
            </a:p>
            <a:p>
              <a:pPr algn="l" rtl="0">
                <a:buNone/>
              </a:pP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A robotic system born from a traditional symbol  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Modular, programmable, and scalable  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A stepping stone toward swarm robotics and autonomous mobility  </a:t>
              </a:r>
            </a:p>
            <a:p>
              <a:pPr algn="l" rtl="0"/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Bridges educational exploration with real-world application</a:t>
              </a:r>
            </a:p>
          </p:txBody>
        </p:sp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3DB9E2A6-F9A1-8BFE-B79C-F6BC6CF9A265}"/>
                </a:ext>
              </a:extLst>
            </p:cNvPr>
            <p:cNvSpPr/>
            <p:nvPr/>
          </p:nvSpPr>
          <p:spPr>
            <a:xfrm>
              <a:off x="20048640" y="12219305"/>
              <a:ext cx="9067164" cy="5394318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8A33AAF8-2C9A-EDC7-1F73-4AFBCFAE2FF7}"/>
                </a:ext>
              </a:extLst>
            </p:cNvPr>
            <p:cNvSpPr/>
            <p:nvPr/>
          </p:nvSpPr>
          <p:spPr>
            <a:xfrm>
              <a:off x="10547305" y="12266846"/>
              <a:ext cx="9067164" cy="5253372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20" name="כותרת 1">
              <a:extLst>
                <a:ext uri="{FF2B5EF4-FFF2-40B4-BE49-F238E27FC236}">
                  <a16:creationId xmlns:a16="http://schemas.microsoft.com/office/drawing/2014/main" id="{1EA2FDB4-03A4-CBE0-9BB0-DF3B1BF8E5E1}"/>
                </a:ext>
              </a:extLst>
            </p:cNvPr>
            <p:cNvSpPr txBox="1">
              <a:spLocks/>
            </p:cNvSpPr>
            <p:nvPr/>
          </p:nvSpPr>
          <p:spPr>
            <a:xfrm>
              <a:off x="11742958" y="12243272"/>
              <a:ext cx="7243983" cy="1295400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TECHNOLOGY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sp>
          <p:nvSpPr>
            <p:cNvPr id="24" name="כותרת 1">
              <a:extLst>
                <a:ext uri="{FF2B5EF4-FFF2-40B4-BE49-F238E27FC236}">
                  <a16:creationId xmlns:a16="http://schemas.microsoft.com/office/drawing/2014/main" id="{AFB0AF43-B401-F4F7-61E8-092127C8E86E}"/>
                </a:ext>
              </a:extLst>
            </p:cNvPr>
            <p:cNvSpPr txBox="1">
              <a:spLocks/>
            </p:cNvSpPr>
            <p:nvPr/>
          </p:nvSpPr>
          <p:spPr>
            <a:xfrm>
              <a:off x="21227859" y="12222107"/>
              <a:ext cx="7243983" cy="1295400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PERFORMANCE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</p:grpSp>
      <p:sp>
        <p:nvSpPr>
          <p:cNvPr id="31" name="Rounded Rectangle 30">
            <a:extLst>
              <a:ext uri="{FF2B5EF4-FFF2-40B4-BE49-F238E27FC236}">
                <a16:creationId xmlns:a16="http://schemas.microsoft.com/office/drawing/2014/main" id="{F39F31B0-A178-4D41-B976-455F2892CE56}"/>
              </a:ext>
            </a:extLst>
          </p:cNvPr>
          <p:cNvSpPr/>
          <p:nvPr/>
        </p:nvSpPr>
        <p:spPr>
          <a:xfrm>
            <a:off x="844481" y="17939304"/>
            <a:ext cx="18801392" cy="7977862"/>
          </a:xfrm>
          <a:prstGeom prst="roundRect">
            <a:avLst/>
          </a:prstGeom>
          <a:gradFill flip="none" rotWithShape="1">
            <a:gsLst>
              <a:gs pos="0">
                <a:srgbClr val="0432FF">
                  <a:shade val="30000"/>
                  <a:satMod val="115000"/>
                </a:srgbClr>
              </a:gs>
              <a:gs pos="50000">
                <a:srgbClr val="0432FF">
                  <a:shade val="67500"/>
                  <a:satMod val="115000"/>
                </a:srgbClr>
              </a:gs>
              <a:gs pos="100000">
                <a:srgbClr val="0432FF">
                  <a:shade val="100000"/>
                  <a:satMod val="115000"/>
                </a:srgbClr>
              </a:gs>
            </a:gsLst>
            <a:lin ang="5400000" scaled="1"/>
            <a:tileRect/>
          </a:gra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rtl="0" fontAlgn="base">
              <a:spcBef>
                <a:spcPct val="0"/>
              </a:spcBef>
              <a:spcAft>
                <a:spcPct val="0"/>
              </a:spcAft>
            </a:pPr>
            <a:endParaRPr lang="en-US" sz="1273" dirty="0"/>
          </a:p>
        </p:txBody>
      </p:sp>
      <p:sp>
        <p:nvSpPr>
          <p:cNvPr id="32" name="כותרת 1">
            <a:extLst>
              <a:ext uri="{FF2B5EF4-FFF2-40B4-BE49-F238E27FC236}">
                <a16:creationId xmlns:a16="http://schemas.microsoft.com/office/drawing/2014/main" id="{E7588C0A-36D8-B8CC-3D4A-3CB28652DC0D}"/>
              </a:ext>
            </a:extLst>
          </p:cNvPr>
          <p:cNvSpPr txBox="1">
            <a:spLocks/>
          </p:cNvSpPr>
          <p:nvPr/>
        </p:nvSpPr>
        <p:spPr>
          <a:xfrm>
            <a:off x="278238" y="17995100"/>
            <a:ext cx="8458568" cy="1882781"/>
          </a:xfrm>
          <a:prstGeom prst="rect">
            <a:avLst/>
          </a:prstGeom>
        </p:spPr>
        <p:txBody>
          <a:bodyPr vert="horz" lIns="64652" tIns="32326" rIns="64652" bIns="32326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r>
              <a:rPr lang="en-US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HARDWARE OVERVIEW</a:t>
            </a:r>
            <a:endParaRPr lang="he-IL" sz="6400" u="sng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62928B6-47D2-D3D8-3ED0-F0291FDDEAE9}"/>
              </a:ext>
            </a:extLst>
          </p:cNvPr>
          <p:cNvGrpSpPr/>
          <p:nvPr/>
        </p:nvGrpSpPr>
        <p:grpSpPr>
          <a:xfrm>
            <a:off x="20309113" y="17769876"/>
            <a:ext cx="9382693" cy="8145577"/>
            <a:chOff x="20128718" y="20732451"/>
            <a:chExt cx="9382693" cy="8145577"/>
          </a:xfrm>
        </p:grpSpPr>
        <p:sp>
          <p:nvSpPr>
            <p:cNvPr id="33" name="Rounded Rectangle 32">
              <a:extLst>
                <a:ext uri="{FF2B5EF4-FFF2-40B4-BE49-F238E27FC236}">
                  <a16:creationId xmlns:a16="http://schemas.microsoft.com/office/drawing/2014/main" id="{EA294679-D9C3-2B9E-7E3F-0AE0504CD7CF}"/>
                </a:ext>
              </a:extLst>
            </p:cNvPr>
            <p:cNvSpPr/>
            <p:nvPr/>
          </p:nvSpPr>
          <p:spPr>
            <a:xfrm>
              <a:off x="20128718" y="20948122"/>
              <a:ext cx="9067164" cy="7929906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1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35" name="כותרת 1">
              <a:extLst>
                <a:ext uri="{FF2B5EF4-FFF2-40B4-BE49-F238E27FC236}">
                  <a16:creationId xmlns:a16="http://schemas.microsoft.com/office/drawing/2014/main" id="{5B6007DA-5349-B84B-30FC-2E8849A53360}"/>
                </a:ext>
              </a:extLst>
            </p:cNvPr>
            <p:cNvSpPr txBox="1">
              <a:spLocks/>
            </p:cNvSpPr>
            <p:nvPr/>
          </p:nvSpPr>
          <p:spPr>
            <a:xfrm>
              <a:off x="20433016" y="20732451"/>
              <a:ext cx="8458568" cy="1882781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SOFTWARE OVERVIEW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sp>
          <p:nvSpPr>
            <p:cNvPr id="37" name="כותרת 1">
              <a:extLst>
                <a:ext uri="{FF2B5EF4-FFF2-40B4-BE49-F238E27FC236}">
                  <a16:creationId xmlns:a16="http://schemas.microsoft.com/office/drawing/2014/main" id="{40C04BEB-43EF-54A9-C3E4-394CC9D38C0B}"/>
                </a:ext>
              </a:extLst>
            </p:cNvPr>
            <p:cNvSpPr txBox="1">
              <a:spLocks/>
            </p:cNvSpPr>
            <p:nvPr/>
          </p:nvSpPr>
          <p:spPr>
            <a:xfrm>
              <a:off x="20243839" y="21930484"/>
              <a:ext cx="9267572" cy="5253372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Brains behind the spin – Embedded C++ on ESP32</a:t>
              </a:r>
            </a:p>
            <a:p>
              <a:pPr algn="l" rtl="0">
                <a:buNone/>
              </a:pPr>
              <a:endPara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Modular Arduino code structure with sensor, motor, and </a:t>
              </a:r>
              <a:endParaRPr lang="he-IL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  <a:p>
              <a:pPr algn="l" rtl="0">
                <a:buNone/>
              </a:pPr>
              <a:r>
                <a:rPr lang="he-IL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   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communication layers  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Hammer activation driven by internal timing cycles and motor phase logic  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Sensor fusion: </a:t>
              </a:r>
              <a:r>
                <a:rPr lang="en-US" sz="2800" dirty="0" err="1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ToF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 + LiDAR + MPU6050 for environment &amp; </a:t>
              </a:r>
              <a:endParaRPr lang="he-IL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  <a:p>
              <a:pPr algn="l" rtl="0">
                <a:buNone/>
              </a:pPr>
              <a:r>
                <a:rPr lang="he-IL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   </a:t>
              </a: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motion awareness  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Live Wi-Fi data logging via ESP32 web server  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UART debug interface &amp; I2C diagnostic routines  </a:t>
              </a:r>
            </a:p>
            <a:p>
              <a:pPr algn="l" rtl="0">
                <a:buNone/>
              </a:pPr>
              <a:r>
                <a:rPr lang="en-US" sz="28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• BIST system runs at startup before spin sequence begins</a:t>
              </a:r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FEDB1F7E-5DA3-D3D3-E598-73346D429B15}"/>
              </a:ext>
            </a:extLst>
          </p:cNvPr>
          <p:cNvGrpSpPr/>
          <p:nvPr/>
        </p:nvGrpSpPr>
        <p:grpSpPr>
          <a:xfrm>
            <a:off x="844481" y="26174288"/>
            <a:ext cx="9067164" cy="8336242"/>
            <a:chOff x="1071561" y="20732921"/>
            <a:chExt cx="9067164" cy="8336242"/>
          </a:xfrm>
        </p:grpSpPr>
        <p:sp>
          <p:nvSpPr>
            <p:cNvPr id="62" name="Rounded Rectangle 61">
              <a:extLst>
                <a:ext uri="{FF2B5EF4-FFF2-40B4-BE49-F238E27FC236}">
                  <a16:creationId xmlns:a16="http://schemas.microsoft.com/office/drawing/2014/main" id="{14F97129-916E-F992-A792-E5CEEBBAD921}"/>
                </a:ext>
              </a:extLst>
            </p:cNvPr>
            <p:cNvSpPr/>
            <p:nvPr/>
          </p:nvSpPr>
          <p:spPr>
            <a:xfrm>
              <a:off x="1071561" y="20813176"/>
              <a:ext cx="9067164" cy="8244210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pic>
          <p:nvPicPr>
            <p:cNvPr id="56" name="Picture 55">
              <a:extLst>
                <a:ext uri="{FF2B5EF4-FFF2-40B4-BE49-F238E27FC236}">
                  <a16:creationId xmlns:a16="http://schemas.microsoft.com/office/drawing/2014/main" id="{454AB1B6-242F-ADBD-AD3E-79B308CEA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r="48317"/>
            <a:stretch/>
          </p:blipFill>
          <p:spPr>
            <a:xfrm>
              <a:off x="1080315" y="25842996"/>
              <a:ext cx="3095426" cy="3128824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36D60CCB-2FD9-33F1-C3F5-C787C776D3A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 l="51782"/>
            <a:stretch/>
          </p:blipFill>
          <p:spPr>
            <a:xfrm>
              <a:off x="4345980" y="25715488"/>
              <a:ext cx="3095426" cy="3353675"/>
            </a:xfrm>
            <a:prstGeom prst="rect">
              <a:avLst/>
            </a:prstGeom>
          </p:spPr>
        </p:pic>
        <p:pic>
          <p:nvPicPr>
            <p:cNvPr id="47" name="Picture 46">
              <a:extLst>
                <a:ext uri="{FF2B5EF4-FFF2-40B4-BE49-F238E27FC236}">
                  <a16:creationId xmlns:a16="http://schemas.microsoft.com/office/drawing/2014/main" id="{496B184E-4948-6F78-FA45-FC8152C5E2E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307075" y="21935281"/>
              <a:ext cx="4778332" cy="4067908"/>
            </a:xfrm>
            <a:prstGeom prst="rect">
              <a:avLst/>
            </a:prstGeom>
          </p:spPr>
        </p:pic>
        <p:sp>
          <p:nvSpPr>
            <p:cNvPr id="63" name="כותרת 1">
              <a:extLst>
                <a:ext uri="{FF2B5EF4-FFF2-40B4-BE49-F238E27FC236}">
                  <a16:creationId xmlns:a16="http://schemas.microsoft.com/office/drawing/2014/main" id="{71AF5A39-9FB9-F2A2-B46F-C10726DA0362}"/>
                </a:ext>
              </a:extLst>
            </p:cNvPr>
            <p:cNvSpPr txBox="1">
              <a:spLocks/>
            </p:cNvSpPr>
            <p:nvPr/>
          </p:nvSpPr>
          <p:spPr>
            <a:xfrm>
              <a:off x="2412206" y="20732921"/>
              <a:ext cx="6248400" cy="1295400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3D MODEL </a:t>
              </a:r>
            </a:p>
          </p:txBody>
        </p:sp>
        <p:sp>
          <p:nvSpPr>
            <p:cNvPr id="128" name="כותרת 1">
              <a:extLst>
                <a:ext uri="{FF2B5EF4-FFF2-40B4-BE49-F238E27FC236}">
                  <a16:creationId xmlns:a16="http://schemas.microsoft.com/office/drawing/2014/main" id="{CDFBA52B-68F4-FC13-DFCA-A4348BAA64DF}"/>
                </a:ext>
              </a:extLst>
            </p:cNvPr>
            <p:cNvSpPr txBox="1">
              <a:spLocks/>
            </p:cNvSpPr>
            <p:nvPr/>
          </p:nvSpPr>
          <p:spPr>
            <a:xfrm>
              <a:off x="1383629" y="21846536"/>
              <a:ext cx="3753207" cy="2452356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/>
              <a:r>
                <a:rPr lang="en-US" sz="40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internal component layout</a:t>
              </a:r>
              <a:endParaRPr lang="he-IL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5B394474-E2FB-9DBF-E2B5-43ACA3B2DEA5}"/>
              </a:ext>
            </a:extLst>
          </p:cNvPr>
          <p:cNvGrpSpPr/>
          <p:nvPr/>
        </p:nvGrpSpPr>
        <p:grpSpPr>
          <a:xfrm>
            <a:off x="10417827" y="26174288"/>
            <a:ext cx="9379824" cy="8418220"/>
            <a:chOff x="10604023" y="29501300"/>
            <a:chExt cx="9379824" cy="8418220"/>
          </a:xfrm>
        </p:grpSpPr>
        <p:sp>
          <p:nvSpPr>
            <p:cNvPr id="58" name="Rounded Rectangle 57">
              <a:extLst>
                <a:ext uri="{FF2B5EF4-FFF2-40B4-BE49-F238E27FC236}">
                  <a16:creationId xmlns:a16="http://schemas.microsoft.com/office/drawing/2014/main" id="{A41AF14A-E4F7-BE85-5868-1E4518F4AB1B}"/>
                </a:ext>
              </a:extLst>
            </p:cNvPr>
            <p:cNvSpPr/>
            <p:nvPr/>
          </p:nvSpPr>
          <p:spPr>
            <a:xfrm>
              <a:off x="10604023" y="29675310"/>
              <a:ext cx="9067164" cy="8244210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59" name="כותרת 1">
              <a:extLst>
                <a:ext uri="{FF2B5EF4-FFF2-40B4-BE49-F238E27FC236}">
                  <a16:creationId xmlns:a16="http://schemas.microsoft.com/office/drawing/2014/main" id="{4D43B9D6-542C-2537-68BC-2E54CFF91B0D}"/>
                </a:ext>
              </a:extLst>
            </p:cNvPr>
            <p:cNvSpPr txBox="1">
              <a:spLocks/>
            </p:cNvSpPr>
            <p:nvPr/>
          </p:nvSpPr>
          <p:spPr>
            <a:xfrm>
              <a:off x="10778752" y="29501300"/>
              <a:ext cx="8458568" cy="1882781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PCB LAYOUT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pic>
          <p:nvPicPr>
            <p:cNvPr id="42" name="Picture 41" descr="A blue circular object with red lines&#10;&#10;AI-generated content may be incorrect.">
              <a:extLst>
                <a:ext uri="{FF2B5EF4-FFF2-40B4-BE49-F238E27FC236}">
                  <a16:creationId xmlns:a16="http://schemas.microsoft.com/office/drawing/2014/main" id="{45D0741A-0DA1-449D-0B59-8DBF6F5F9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920098" y="31947852"/>
              <a:ext cx="5208089" cy="4839123"/>
            </a:xfrm>
            <a:prstGeom prst="rect">
              <a:avLst/>
            </a:prstGeom>
          </p:spPr>
        </p:pic>
        <p:pic>
          <p:nvPicPr>
            <p:cNvPr id="46" name="Picture 45" descr="A circular green circuit board&#10;&#10;AI-generated content may be incorrect.">
              <a:extLst>
                <a:ext uri="{FF2B5EF4-FFF2-40B4-BE49-F238E27FC236}">
                  <a16:creationId xmlns:a16="http://schemas.microsoft.com/office/drawing/2014/main" id="{DA30E59A-F846-FF35-AD7C-BB1428C643D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06160" y="30803035"/>
              <a:ext cx="4277687" cy="3304706"/>
            </a:xfrm>
            <a:prstGeom prst="rect">
              <a:avLst/>
            </a:prstGeom>
          </p:spPr>
        </p:pic>
        <p:pic>
          <p:nvPicPr>
            <p:cNvPr id="44" name="Picture 43" descr="A green circular object with many small circles and dots&#10;&#10;AI-generated content may be incorrect.">
              <a:extLst>
                <a:ext uri="{FF2B5EF4-FFF2-40B4-BE49-F238E27FC236}">
                  <a16:creationId xmlns:a16="http://schemas.microsoft.com/office/drawing/2014/main" id="{0F20066D-B2FD-EDAE-D475-469F68565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51343" y="34082596"/>
              <a:ext cx="3856161" cy="3564320"/>
            </a:xfrm>
            <a:prstGeom prst="rect">
              <a:avLst/>
            </a:prstGeom>
          </p:spPr>
        </p:pic>
        <p:sp>
          <p:nvSpPr>
            <p:cNvPr id="129" name="כותרת 1">
              <a:extLst>
                <a:ext uri="{FF2B5EF4-FFF2-40B4-BE49-F238E27FC236}">
                  <a16:creationId xmlns:a16="http://schemas.microsoft.com/office/drawing/2014/main" id="{B1991564-EECA-30E6-F5EB-F6712C6F8C99}"/>
                </a:ext>
              </a:extLst>
            </p:cNvPr>
            <p:cNvSpPr txBox="1">
              <a:spLocks/>
            </p:cNvSpPr>
            <p:nvPr/>
          </p:nvSpPr>
          <p:spPr>
            <a:xfrm>
              <a:off x="12509970" y="36291839"/>
              <a:ext cx="1869732" cy="1226178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/>
              <a:r>
                <a:rPr lang="en-US" sz="40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routing</a:t>
              </a:r>
              <a:endParaRPr lang="he-IL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A474E8F4-4041-8F05-28E2-879F854C4849}"/>
              </a:ext>
            </a:extLst>
          </p:cNvPr>
          <p:cNvGrpSpPr/>
          <p:nvPr/>
        </p:nvGrpSpPr>
        <p:grpSpPr>
          <a:xfrm>
            <a:off x="20205098" y="26208078"/>
            <a:ext cx="9466722" cy="8392206"/>
            <a:chOff x="20222709" y="29512595"/>
            <a:chExt cx="9466722" cy="8392206"/>
          </a:xfrm>
        </p:grpSpPr>
        <p:sp>
          <p:nvSpPr>
            <p:cNvPr id="60" name="Rounded Rectangle 59">
              <a:extLst>
                <a:ext uri="{FF2B5EF4-FFF2-40B4-BE49-F238E27FC236}">
                  <a16:creationId xmlns:a16="http://schemas.microsoft.com/office/drawing/2014/main" id="{F9542FA9-348F-62D7-B860-404B11B3E16F}"/>
                </a:ext>
              </a:extLst>
            </p:cNvPr>
            <p:cNvSpPr/>
            <p:nvPr/>
          </p:nvSpPr>
          <p:spPr>
            <a:xfrm>
              <a:off x="20222709" y="29660591"/>
              <a:ext cx="9067164" cy="8244210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61" name="כותרת 1">
              <a:extLst>
                <a:ext uri="{FF2B5EF4-FFF2-40B4-BE49-F238E27FC236}">
                  <a16:creationId xmlns:a16="http://schemas.microsoft.com/office/drawing/2014/main" id="{6F76ECCF-66D4-C11B-4656-D3177402823E}"/>
                </a:ext>
              </a:extLst>
            </p:cNvPr>
            <p:cNvSpPr txBox="1">
              <a:spLocks/>
            </p:cNvSpPr>
            <p:nvPr/>
          </p:nvSpPr>
          <p:spPr>
            <a:xfrm>
              <a:off x="20726786" y="29512595"/>
              <a:ext cx="8458568" cy="1882781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STABILIZATION SYSTEM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pic>
          <p:nvPicPr>
            <p:cNvPr id="49" name="Picture 48">
              <a:extLst>
                <a:ext uri="{FF2B5EF4-FFF2-40B4-BE49-F238E27FC236}">
                  <a16:creationId xmlns:a16="http://schemas.microsoft.com/office/drawing/2014/main" id="{7F52D0FB-5AAC-4BEE-DFAA-5E168D1D9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rcRect b="6628"/>
            <a:stretch/>
          </p:blipFill>
          <p:spPr>
            <a:xfrm>
              <a:off x="20745664" y="31167101"/>
              <a:ext cx="3260242" cy="3301150"/>
            </a:xfrm>
            <a:prstGeom prst="rect">
              <a:avLst/>
            </a:prstGeom>
            <a:effectLst>
              <a:softEdge rad="409125"/>
            </a:effectLst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894D1F6B-B8A0-6E8F-3FA6-C12ED8BB9D2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rcRect l="50458" t="24418" b="29761"/>
            <a:stretch/>
          </p:blipFill>
          <p:spPr>
            <a:xfrm>
              <a:off x="20759807" y="34416000"/>
              <a:ext cx="3850591" cy="1882781"/>
            </a:xfrm>
            <a:prstGeom prst="rect">
              <a:avLst/>
            </a:prstGeom>
          </p:spPr>
        </p:pic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153073E2-9E1F-C96F-438A-1B42D30E462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713841">
              <a:off x="24236548" y="30885245"/>
              <a:ext cx="5452883" cy="50342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0" name="כותרת 1">
              <a:extLst>
                <a:ext uri="{FF2B5EF4-FFF2-40B4-BE49-F238E27FC236}">
                  <a16:creationId xmlns:a16="http://schemas.microsoft.com/office/drawing/2014/main" id="{A3F2C3F1-D1BA-3951-AA50-C582FFE4EF8B}"/>
                </a:ext>
              </a:extLst>
            </p:cNvPr>
            <p:cNvSpPr txBox="1">
              <a:spLocks/>
            </p:cNvSpPr>
            <p:nvPr/>
          </p:nvSpPr>
          <p:spPr>
            <a:xfrm>
              <a:off x="22168350" y="35974761"/>
              <a:ext cx="1869732" cy="1226178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/>
              <a:r>
                <a:rPr lang="en-US" sz="40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jig</a:t>
              </a:r>
              <a:endParaRPr lang="he-IL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sp>
          <p:nvSpPr>
            <p:cNvPr id="131" name="כותרת 1">
              <a:extLst>
                <a:ext uri="{FF2B5EF4-FFF2-40B4-BE49-F238E27FC236}">
                  <a16:creationId xmlns:a16="http://schemas.microsoft.com/office/drawing/2014/main" id="{A55182C0-B35D-7328-D40F-2BB4C76FB857}"/>
                </a:ext>
              </a:extLst>
            </p:cNvPr>
            <p:cNvSpPr txBox="1">
              <a:spLocks/>
            </p:cNvSpPr>
            <p:nvPr/>
          </p:nvSpPr>
          <p:spPr>
            <a:xfrm>
              <a:off x="25719975" y="35943310"/>
              <a:ext cx="2470155" cy="1226178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/>
              <a:r>
                <a:rPr lang="en-US" sz="40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plasticine</a:t>
              </a:r>
              <a:endParaRPr lang="he-IL" sz="40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2DD8412D-96A7-F894-E55F-FCDC32F24BB3}"/>
              </a:ext>
            </a:extLst>
          </p:cNvPr>
          <p:cNvGrpSpPr/>
          <p:nvPr/>
        </p:nvGrpSpPr>
        <p:grpSpPr>
          <a:xfrm>
            <a:off x="-1311443" y="34797077"/>
            <a:ext cx="31009897" cy="4773160"/>
            <a:chOff x="-1610296" y="36878438"/>
            <a:chExt cx="31009897" cy="537623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EE2B3035-2027-58A0-1B9C-CE43ED38B192}"/>
                </a:ext>
              </a:extLst>
            </p:cNvPr>
            <p:cNvSpPr/>
            <p:nvPr/>
          </p:nvSpPr>
          <p:spPr>
            <a:xfrm>
              <a:off x="615262" y="37022880"/>
              <a:ext cx="28358306" cy="5231797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0C3BF477-7B2B-68BB-D218-8054F5215E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00737" y="38428931"/>
              <a:ext cx="9694807" cy="3109654"/>
            </a:xfrm>
            <a:prstGeom prst="rect">
              <a:avLst/>
            </a:prstGeom>
          </p:spPr>
        </p:pic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A184C8B2-45DD-19E2-C89F-059ED686EA5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rcRect l="31963" r="36665" b="48125"/>
            <a:stretch/>
          </p:blipFill>
          <p:spPr>
            <a:xfrm>
              <a:off x="16210081" y="37122292"/>
              <a:ext cx="5127198" cy="5020411"/>
            </a:xfrm>
            <a:prstGeom prst="rect">
              <a:avLst/>
            </a:prstGeom>
          </p:spPr>
        </p:pic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177935A3-415C-E8F8-B3FC-6B8A5D2427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728306">
              <a:off x="22540744" y="37277368"/>
              <a:ext cx="6858857" cy="49585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כותרת 1">
              <a:extLst>
                <a:ext uri="{FF2B5EF4-FFF2-40B4-BE49-F238E27FC236}">
                  <a16:creationId xmlns:a16="http://schemas.microsoft.com/office/drawing/2014/main" id="{ED0F24B4-20A1-31C8-2BE1-F9A591BB7641}"/>
                </a:ext>
              </a:extLst>
            </p:cNvPr>
            <p:cNvSpPr txBox="1">
              <a:spLocks/>
            </p:cNvSpPr>
            <p:nvPr/>
          </p:nvSpPr>
          <p:spPr>
            <a:xfrm>
              <a:off x="-1610296" y="36878438"/>
              <a:ext cx="15671705" cy="1882781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rtl="0"/>
              <a:r>
                <a:rPr lang="en-US" sz="6400" u="sng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FULLY ASSEMBLED SPINNING-TOP</a:t>
              </a:r>
              <a:endParaRPr lang="he-IL" sz="6400" u="sng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</p:grpSp>
      <p:pic>
        <p:nvPicPr>
          <p:cNvPr id="1036" name="Picture 12">
            <a:extLst>
              <a:ext uri="{FF2B5EF4-FFF2-40B4-BE49-F238E27FC236}">
                <a16:creationId xmlns:a16="http://schemas.microsoft.com/office/drawing/2014/main" id="{FCEA1F02-07DA-D19E-7C95-7D19872F4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803" y="18490671"/>
            <a:ext cx="11594222" cy="7465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כותרת 1">
            <a:extLst>
              <a:ext uri="{FF2B5EF4-FFF2-40B4-BE49-F238E27FC236}">
                <a16:creationId xmlns:a16="http://schemas.microsoft.com/office/drawing/2014/main" id="{C2F9B4B7-4786-4A8A-C009-AD86977706E5}"/>
              </a:ext>
            </a:extLst>
          </p:cNvPr>
          <p:cNvSpPr txBox="1">
            <a:spLocks/>
          </p:cNvSpPr>
          <p:nvPr/>
        </p:nvSpPr>
        <p:spPr>
          <a:xfrm>
            <a:off x="20309113" y="12810204"/>
            <a:ext cx="8623029" cy="5253372"/>
          </a:xfrm>
          <a:prstGeom prst="rect">
            <a:avLst/>
          </a:prstGeom>
        </p:spPr>
        <p:txBody>
          <a:bodyPr vert="horz" lIns="64652" tIns="32326" rIns="64652" bIns="32326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Built. Tested. Spinning.</a:t>
            </a:r>
          </a:p>
          <a:p>
            <a:pPr algn="l" rtl="0"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30+ seconds of stable spin with full hardware engagement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Full Built-In Self-Test (BIST) mode per module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Partial synchronization achieved across sensors, logic, and motors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Precision physical balancing with custom jig + plasticine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System robustness demonstrated in repeatable testing</a:t>
            </a:r>
          </a:p>
        </p:txBody>
      </p:sp>
      <p:sp>
        <p:nvSpPr>
          <p:cNvPr id="26" name="כותרת 1">
            <a:extLst>
              <a:ext uri="{FF2B5EF4-FFF2-40B4-BE49-F238E27FC236}">
                <a16:creationId xmlns:a16="http://schemas.microsoft.com/office/drawing/2014/main" id="{364EEB6F-A90D-01CB-F419-2AF97A91342B}"/>
              </a:ext>
            </a:extLst>
          </p:cNvPr>
          <p:cNvSpPr txBox="1">
            <a:spLocks/>
          </p:cNvSpPr>
          <p:nvPr/>
        </p:nvSpPr>
        <p:spPr>
          <a:xfrm>
            <a:off x="10966698" y="12987327"/>
            <a:ext cx="8623029" cy="5253372"/>
          </a:xfrm>
          <a:prstGeom prst="rect">
            <a:avLst/>
          </a:prstGeom>
        </p:spPr>
        <p:txBody>
          <a:bodyPr vert="horz" lIns="64652" tIns="32326" rIns="64652" bIns="32326" rtlCol="1" anchor="ctr">
            <a:normAutofit/>
          </a:bodyPr>
          <a:lstStyle>
            <a:lvl1pPr algn="ctr" defTabSz="914400" rtl="1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Engineered into 162mm of brilliance.</a:t>
            </a:r>
          </a:p>
          <a:p>
            <a:pPr algn="l" rtl="0">
              <a:buNone/>
            </a:pPr>
            <a:endParaRPr lang="en-US" sz="2800" dirty="0">
              <a:solidFill>
                <a:schemeClr val="bg1">
                  <a:lumMod val="85000"/>
                </a:schemeClr>
              </a:solidFill>
              <a:latin typeface="DIN Condensed" pitchFamily="2" charset="0"/>
            </a:endParaRP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Palm-sized custom PCB with ESP32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3x VL53L0X Time-of-Flight sensors + MPU6050 gyro/accelerometer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TF-Luna LiDAR for accurate distance mapping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Dual L9110 motor drivers controlling magnetic hammer coils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Real-time Wi-Fi communication + onboard web server  </a:t>
            </a:r>
          </a:p>
          <a:p>
            <a:pPr algn="l" rtl="0">
              <a:buNone/>
            </a:pPr>
            <a:r>
              <a:rPr lang="en-US" sz="28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rPr>
              <a:t>• Smart pinout mapping, noise filtering, and power regulation</a:t>
            </a:r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6FB6DCB5-323B-3FF1-02B0-3D61B2F88A69}"/>
              </a:ext>
            </a:extLst>
          </p:cNvPr>
          <p:cNvGrpSpPr/>
          <p:nvPr/>
        </p:nvGrpSpPr>
        <p:grpSpPr>
          <a:xfrm>
            <a:off x="6969541" y="39941724"/>
            <a:ext cx="14781442" cy="2518209"/>
            <a:chOff x="1040606" y="40004592"/>
            <a:chExt cx="14781442" cy="2518209"/>
          </a:xfrm>
        </p:grpSpPr>
        <p:sp>
          <p:nvSpPr>
            <p:cNvPr id="146" name="Rounded Rectangle 145">
              <a:extLst>
                <a:ext uri="{FF2B5EF4-FFF2-40B4-BE49-F238E27FC236}">
                  <a16:creationId xmlns:a16="http://schemas.microsoft.com/office/drawing/2014/main" id="{8F401180-844C-5F28-9DDB-6C5239459C99}"/>
                </a:ext>
              </a:extLst>
            </p:cNvPr>
            <p:cNvSpPr/>
            <p:nvPr/>
          </p:nvSpPr>
          <p:spPr>
            <a:xfrm>
              <a:off x="1040606" y="40004592"/>
              <a:ext cx="14781442" cy="2518209"/>
            </a:xfrm>
            <a:prstGeom prst="roundRect">
              <a:avLst/>
            </a:prstGeom>
            <a:gradFill flip="none" rotWithShape="1">
              <a:gsLst>
                <a:gs pos="0">
                  <a:srgbClr val="0432FF">
                    <a:shade val="30000"/>
                    <a:satMod val="115000"/>
                  </a:srgbClr>
                </a:gs>
                <a:gs pos="50000">
                  <a:srgbClr val="0432FF">
                    <a:shade val="67500"/>
                    <a:satMod val="115000"/>
                  </a:srgbClr>
                </a:gs>
                <a:gs pos="100000">
                  <a:srgbClr val="0432FF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rtl="0" fontAlgn="base">
                <a:spcBef>
                  <a:spcPct val="0"/>
                </a:spcBef>
                <a:spcAft>
                  <a:spcPct val="0"/>
                </a:spcAft>
              </a:pPr>
              <a:endParaRPr lang="en-US" sz="1273" dirty="0"/>
            </a:p>
          </p:txBody>
        </p:sp>
        <p:sp>
          <p:nvSpPr>
            <p:cNvPr id="149" name="כותרת 1">
              <a:extLst>
                <a:ext uri="{FF2B5EF4-FFF2-40B4-BE49-F238E27FC236}">
                  <a16:creationId xmlns:a16="http://schemas.microsoft.com/office/drawing/2014/main" id="{0834E45D-881E-00B1-60DA-D5A7FE4E2CFD}"/>
                </a:ext>
              </a:extLst>
            </p:cNvPr>
            <p:cNvSpPr txBox="1">
              <a:spLocks/>
            </p:cNvSpPr>
            <p:nvPr/>
          </p:nvSpPr>
          <p:spPr>
            <a:xfrm>
              <a:off x="6259066" y="40346594"/>
              <a:ext cx="9562982" cy="1671580"/>
            </a:xfrm>
            <a:prstGeom prst="rect">
              <a:avLst/>
            </a:prstGeom>
          </p:spPr>
          <p:txBody>
            <a:bodyPr vert="horz" lIns="64652" tIns="32326" rIns="64652" bIns="32326" rtlCol="1" anchor="ctr">
              <a:normAutofit/>
            </a:bodyPr>
            <a:lstStyle>
              <a:lvl1pPr algn="ctr" defTabSz="914400" rtl="1" eaLnBrk="1" latinLnBrk="0" hangingPunct="1"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 rtl="0">
                <a:buNone/>
              </a:pPr>
              <a:r>
                <a:rPr lang="en-US" sz="32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</a:rPr>
                <a:t>Full project &amp; source code available at:  </a:t>
              </a:r>
            </a:p>
            <a:p>
              <a:pPr algn="l" rtl="0">
                <a:buNone/>
              </a:pP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  <a:p>
              <a:pPr algn="l" rtl="0"/>
              <a:r>
                <a:rPr lang="en-US" sz="32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  <a:hlinkClick r:id="rId17"/>
                </a:rPr>
                <a:t>https://</a:t>
              </a:r>
              <a:r>
                <a:rPr lang="en-US" sz="3200" dirty="0" err="1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  <a:hlinkClick r:id="rId17"/>
                </a:rPr>
                <a:t>github.com</a:t>
              </a:r>
              <a:r>
                <a:rPr lang="en-US" sz="32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  <a:hlinkClick r:id="rId17"/>
                </a:rPr>
                <a:t>/</a:t>
              </a:r>
              <a:r>
                <a:rPr lang="en-US" sz="3200" dirty="0" err="1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  <a:hlinkClick r:id="rId17"/>
                </a:rPr>
                <a:t>liyakeselman</a:t>
              </a:r>
              <a:r>
                <a:rPr lang="en-US" sz="3200" dirty="0">
                  <a:solidFill>
                    <a:schemeClr val="bg1">
                      <a:lumMod val="85000"/>
                    </a:schemeClr>
                  </a:solidFill>
                  <a:latin typeface="DIN Condensed" pitchFamily="2" charset="0"/>
                  <a:hlinkClick r:id="rId17"/>
                </a:rPr>
                <a:t>/Spinning_Top_Hardware_Part_1</a:t>
              </a:r>
              <a:endParaRPr lang="en-US" sz="3200" dirty="0">
                <a:solidFill>
                  <a:schemeClr val="bg1">
                    <a:lumMod val="85000"/>
                  </a:schemeClr>
                </a:solidFill>
                <a:latin typeface="DIN Condensed" pitchFamily="2" charset="0"/>
              </a:endParaRPr>
            </a:p>
          </p:txBody>
        </p:sp>
        <p:pic>
          <p:nvPicPr>
            <p:cNvPr id="1038" name="Picture 14" descr="GitHub | Microsoft Wiki | Fandom">
              <a:extLst>
                <a:ext uri="{FF2B5EF4-FFF2-40B4-BE49-F238E27FC236}">
                  <a16:creationId xmlns:a16="http://schemas.microsoft.com/office/drawing/2014/main" id="{A4C0F592-EB88-4D98-1202-747149EB2B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0355" y="40059081"/>
              <a:ext cx="4572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Blank Presentation">
      <a:majorFont>
        <a:latin typeface="Times New Roman"/>
        <a:ea typeface=""/>
        <a:cs typeface=""/>
      </a:majorFont>
      <a:minorFont>
        <a:latin typeface="Times New Roman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0066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1042988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600" b="1" i="0" u="none" strike="noStrike" cap="none" normalizeH="0" baseline="0" smtClean="0">
            <a:ln>
              <a:noFill/>
            </a:ln>
            <a:solidFill>
              <a:srgbClr val="003399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Basis</Template>
  <TotalTime>29991</TotalTime>
  <Words>335</Words>
  <Application>Microsoft Macintosh PowerPoint</Application>
  <PresentationFormat>Custom</PresentationFormat>
  <Paragraphs>54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DIN Condensed</vt:lpstr>
      <vt:lpstr>Times New Roman</vt:lpstr>
      <vt:lpstr>Blank Presentation</vt:lpstr>
      <vt:lpstr>PowerPoint Presentation</vt:lpstr>
    </vt:vector>
  </TitlesOfParts>
  <Company>Mechanical Engineering VT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Michael Alley</dc:creator>
  <cp:lastModifiedBy>Liya Keselman</cp:lastModifiedBy>
  <cp:revision>476</cp:revision>
  <cp:lastPrinted>2003-04-18T14:25:05Z</cp:lastPrinted>
  <dcterms:created xsi:type="dcterms:W3CDTF">2003-04-11T15:30:44Z</dcterms:created>
  <dcterms:modified xsi:type="dcterms:W3CDTF">2025-04-07T19:18:21Z</dcterms:modified>
</cp:coreProperties>
</file>